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8229600" cx="14630400"/>
  <p:notesSz cx="8229600" cy="146304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Barlow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Игорь Дмитриевич Шалыгин"/>
  <p:cmAuthor clrIdx="1" id="1" initials="" lastIdx="1" name="Антон Александрович Цой"/>
  <p:cmAuthor clrIdx="2" id="2" initials="" lastIdx="2" name="Кирилл Вячеславович Козлов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7.xml"/><Relationship Id="rId44" Type="http://schemas.openxmlformats.org/officeDocument/2006/relationships/font" Target="fonts/Barlow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9.xml"/><Relationship Id="rId46" Type="http://schemas.openxmlformats.org/officeDocument/2006/relationships/font" Target="fonts/Barlow-italic.fntdata"/><Relationship Id="rId23" Type="http://schemas.openxmlformats.org/officeDocument/2006/relationships/slide" Target="slides/slide18.xml"/><Relationship Id="rId45" Type="http://schemas.openxmlformats.org/officeDocument/2006/relationships/font" Target="fonts/Barl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Barlow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26T12:19:25.352">
    <p:pos x="0" y="23"/>
    <p:text>Это гениально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5-26T03:08:34.496">
    <p:pos x="0" y="0"/>
    <p:text>Лайк за идею!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4-05-22T17:37:27.652">
    <p:pos x="4668" y="958"/>
    <p:text>Шикарно!</p:text>
  </p:cm>
  <p:cm authorId="0" idx="2" dt="2024-05-21T10:43:26.012">
    <p:pos x="4668" y="958"/>
    <p:text>Вообще нет</p:text>
  </p:cm>
  <p:cm authorId="2" idx="2" dt="2024-05-21T10:46:59.928">
    <p:pos x="4668" y="958"/>
    <p:text>Why?</p:text>
  </p:cm>
  <p:cm authorId="0" idx="3" dt="2024-05-22T17:37:27.652">
    <p:pos x="4668" y="958"/>
    <p:text>Абсолютно ничего не показывающий слайд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e73d00d78_4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de73d00d78_4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de73d00d78_4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e73d00d78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de73d00d78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de73d00d78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e73d00d7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de73d00d7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de73d00d7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53a058317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a53a058317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a53a058317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53a058317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a53a058317_2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a53a058317_2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53a058317_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a53a058317_2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a53a058317_2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2e7ad95a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02e7ad95a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02e7ad95a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53a058317_2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a53a058317_2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a53a058317_2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03cc9684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e03cc9684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e03cc9684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f34c86b46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df34c86b46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df34c86b46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edc18b18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dedc18b18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dedc18b18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56837dc58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a56837dc58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a56837dc58_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e73d00d78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de73d00d78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de73d00d78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0469aaf54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e0469aaf54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e0469aaf54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04071828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2e04071828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e04071828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e4622da1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de4622da1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de4622da1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54224be83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a54224be83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a54224be83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e040718281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g2e040718281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2e040718281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e73d00d78_4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2de73d00d78_4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de73d00d78_4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56837dc58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a56837dc58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a56837dc58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0469aaf54_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e0469aaf54_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e0469aaf54_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f96aea91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df96aea91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df96aea91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5422074ff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a5422074ff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a5422074ff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48.gif"/><Relationship Id="rId7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26.jpg"/><Relationship Id="rId6" Type="http://schemas.openxmlformats.org/officeDocument/2006/relationships/image" Target="../media/image36.jpg"/><Relationship Id="rId7" Type="http://schemas.openxmlformats.org/officeDocument/2006/relationships/image" Target="../media/image27.jpg"/><Relationship Id="rId8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6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55.png"/><Relationship Id="rId7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5.jpg"/><Relationship Id="rId5" Type="http://schemas.openxmlformats.org/officeDocument/2006/relationships/image" Target="../media/image49.png"/><Relationship Id="rId6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65.jpg"/><Relationship Id="rId7" Type="http://schemas.openxmlformats.org/officeDocument/2006/relationships/image" Target="../media/image64.jpg"/><Relationship Id="rId8" Type="http://schemas.openxmlformats.org/officeDocument/2006/relationships/image" Target="../media/image6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2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1.png"/><Relationship Id="rId5" Type="http://schemas.openxmlformats.org/officeDocument/2006/relationships/image" Target="../media/image47.jpg"/><Relationship Id="rId6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" name="Google Shape;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6319549" y="2838862"/>
            <a:ext cx="74775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5249"/>
              <a:buFont typeface="Barlow"/>
              <a:buNone/>
            </a:pPr>
            <a:r>
              <a:rPr b="1" i="0" lang="en-US" sz="5249" u="none" cap="none" strike="noStrike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Computer Vision project: Indoor SLAM</a:t>
            </a:r>
            <a:endParaRPr b="0" i="0" sz="524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319550" y="5136212"/>
            <a:ext cx="74775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Shalygin Igor, Tsoy Anton, Kozlov Kiril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t/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NSU FIT, 2024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18375" y="0"/>
            <a:ext cx="261202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>
            <a:off x="998038" y="172450"/>
            <a:ext cx="10294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600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Time distribution</a:t>
            </a:r>
            <a:endParaRPr b="1" sz="4600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t/>
            </a:r>
            <a:endParaRPr b="1" sz="4600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3" name="Google Shape;143;p12"/>
          <p:cNvSpPr/>
          <p:nvPr/>
        </p:nvSpPr>
        <p:spPr>
          <a:xfrm>
            <a:off x="4371400" y="2051738"/>
            <a:ext cx="7614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t/>
            </a:r>
            <a:endParaRPr b="1" sz="10000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4" name="Google Shape;144;p12"/>
          <p:cNvSpPr txBox="1"/>
          <p:nvPr>
            <p:ph idx="12" type="sldNum"/>
          </p:nvPr>
        </p:nvSpPr>
        <p:spPr>
          <a:xfrm>
            <a:off x="4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" name="Google Shape;145;p12" title="Диаграмма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025" y="1213500"/>
            <a:ext cx="10294226" cy="6373351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2844625" y="195725"/>
            <a:ext cx="10680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M</a:t>
            </a: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ultithreading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t/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7071350" y="7358250"/>
            <a:ext cx="27963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3 threads example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301" y="1184801"/>
            <a:ext cx="7530402" cy="6035674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pic>
        <p:nvPicPr>
          <p:cNvPr descr="preencoded.png" id="157" name="Google Shape;1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844625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>
            <a:off x="655475" y="467575"/>
            <a:ext cx="106803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7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Acceleration results</a:t>
            </a:r>
            <a:endParaRPr b="1" sz="47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6" name="Google Shape;166;p1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14" title="Points scored"/>
          <p:cNvPicPr preferRelativeResize="0"/>
          <p:nvPr/>
        </p:nvPicPr>
        <p:blipFill rotWithShape="1">
          <a:blip r:embed="rId4">
            <a:alphaModFix/>
          </a:blip>
          <a:srcRect b="5640" l="0" r="0" t="-5640"/>
          <a:stretch/>
        </p:blipFill>
        <p:spPr>
          <a:xfrm>
            <a:off x="1052425" y="1544975"/>
            <a:ext cx="9886401" cy="6226400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 rotWithShape="1">
          <a:blip r:embed="rId5">
            <a:alphaModFix/>
          </a:blip>
          <a:srcRect b="0" l="32330" r="32330" t="0"/>
          <a:stretch/>
        </p:blipFill>
        <p:spPr>
          <a:xfrm>
            <a:off x="11696875" y="-35837"/>
            <a:ext cx="2933524" cy="830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1730100" y="152550"/>
            <a:ext cx="7233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World positions: basics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3786250" y="6774600"/>
            <a:ext cx="61260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Refining translation data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250" y="4953550"/>
            <a:ext cx="6126100" cy="18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50" y="5395375"/>
            <a:ext cx="2847574" cy="9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>
            <a:off x="559225" y="6350505"/>
            <a:ext cx="2847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Projection matrix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15"/>
          <p:cNvSpPr txBox="1"/>
          <p:nvPr>
            <p:ph idx="12" type="sldNum"/>
          </p:nvPr>
        </p:nvSpPr>
        <p:spPr>
          <a:xfrm>
            <a:off x="-44671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13" y="1243225"/>
            <a:ext cx="51816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91675" y="271625"/>
            <a:ext cx="4004000" cy="732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5"/>
          <p:cNvCxnSpPr>
            <a:stCxn id="182" idx="2"/>
            <a:endCxn id="179" idx="0"/>
          </p:cNvCxnSpPr>
          <p:nvPr/>
        </p:nvCxnSpPr>
        <p:spPr>
          <a:xfrm flipH="1">
            <a:off x="1982913" y="4157875"/>
            <a:ext cx="963300" cy="123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5"/>
          <p:cNvCxnSpPr>
            <a:stCxn id="179" idx="3"/>
            <a:endCxn id="178" idx="1"/>
          </p:cNvCxnSpPr>
          <p:nvPr/>
        </p:nvCxnSpPr>
        <p:spPr>
          <a:xfrm flipH="1" rot="10800000">
            <a:off x="3406824" y="5863950"/>
            <a:ext cx="3795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5"/>
          <p:cNvCxnSpPr>
            <a:stCxn id="178" idx="0"/>
            <a:endCxn id="183" idx="1"/>
          </p:cNvCxnSpPr>
          <p:nvPr/>
        </p:nvCxnSpPr>
        <p:spPr>
          <a:xfrm flipH="1" rot="10800000">
            <a:off x="6849300" y="3935650"/>
            <a:ext cx="3442500" cy="101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4454175" y="400200"/>
            <a:ext cx="9320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Calibration matrix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5" name="Google Shape;1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125" y="3541725"/>
            <a:ext cx="2552699" cy="17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25" y="3285507"/>
            <a:ext cx="1700963" cy="226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97103">
            <a:off x="1273505" y="5681949"/>
            <a:ext cx="1664341" cy="22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9882">
            <a:off x="1626171" y="1230459"/>
            <a:ext cx="1704310" cy="2272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16"/>
          <p:cNvCxnSpPr>
            <a:stCxn id="198" idx="3"/>
            <a:endCxn id="195" idx="1"/>
          </p:cNvCxnSpPr>
          <p:nvPr/>
        </p:nvCxnSpPr>
        <p:spPr>
          <a:xfrm>
            <a:off x="3288013" y="2632321"/>
            <a:ext cx="845100" cy="178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16"/>
          <p:cNvCxnSpPr>
            <a:endCxn id="195" idx="1"/>
          </p:cNvCxnSpPr>
          <p:nvPr/>
        </p:nvCxnSpPr>
        <p:spPr>
          <a:xfrm>
            <a:off x="2418925" y="4419475"/>
            <a:ext cx="171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16"/>
          <p:cNvCxnSpPr>
            <a:stCxn id="197" idx="3"/>
            <a:endCxn id="195" idx="1"/>
          </p:cNvCxnSpPr>
          <p:nvPr/>
        </p:nvCxnSpPr>
        <p:spPr>
          <a:xfrm flipH="1" rot="10800000">
            <a:off x="2849645" y="4419461"/>
            <a:ext cx="1283400" cy="19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" name="Google Shape;20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125" y="2256862"/>
            <a:ext cx="6489400" cy="4325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16"/>
          <p:cNvCxnSpPr>
            <a:stCxn id="195" idx="3"/>
            <a:endCxn id="202" idx="1"/>
          </p:cNvCxnSpPr>
          <p:nvPr/>
        </p:nvCxnSpPr>
        <p:spPr>
          <a:xfrm>
            <a:off x="6685824" y="4419475"/>
            <a:ext cx="1112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1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0" name="Google Shape;2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449575" y="159000"/>
            <a:ext cx="13315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Estimating</a:t>
            </a: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 rotation and translation for the first pair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t/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3" name="Google Shape;2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75" y="1197675"/>
            <a:ext cx="5859011" cy="9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75" y="3219199"/>
            <a:ext cx="6123825" cy="483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101" y="2186800"/>
            <a:ext cx="7977100" cy="9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7"/>
          <p:cNvCxnSpPr>
            <a:stCxn id="213" idx="3"/>
            <a:endCxn id="215" idx="0"/>
          </p:cNvCxnSpPr>
          <p:nvPr/>
        </p:nvCxnSpPr>
        <p:spPr>
          <a:xfrm>
            <a:off x="6308586" y="1650275"/>
            <a:ext cx="4179000" cy="53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17"/>
          <p:cNvSpPr/>
          <p:nvPr/>
        </p:nvSpPr>
        <p:spPr>
          <a:xfrm>
            <a:off x="8157700" y="982550"/>
            <a:ext cx="46599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Singular value decomposition of the essential matrix</a:t>
            </a:r>
            <a:endParaRPr sz="20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p17"/>
          <p:cNvCxnSpPr>
            <a:stCxn id="215" idx="2"/>
            <a:endCxn id="214" idx="3"/>
          </p:cNvCxnSpPr>
          <p:nvPr/>
        </p:nvCxnSpPr>
        <p:spPr>
          <a:xfrm flipH="1">
            <a:off x="6573251" y="3092000"/>
            <a:ext cx="3914400" cy="254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17"/>
          <p:cNvSpPr/>
          <p:nvPr/>
        </p:nvSpPr>
        <p:spPr>
          <a:xfrm>
            <a:off x="6732675" y="6369750"/>
            <a:ext cx="6730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4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Projections have same logic for 3D</a:t>
            </a:r>
            <a:endParaRPr sz="24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1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6" name="Google Shape;2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341350" y="221650"/>
            <a:ext cx="13971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Estimating rotation and translation for the further pairs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t/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" name="Google Shape;229;p1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18"/>
          <p:cNvSpPr/>
          <p:nvPr/>
        </p:nvSpPr>
        <p:spPr>
          <a:xfrm>
            <a:off x="9397700" y="2577575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Reprojection error minimization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50" y="1407750"/>
            <a:ext cx="8544627" cy="6408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>
            <a:endCxn id="230" idx="1"/>
          </p:cNvCxnSpPr>
          <p:nvPr/>
        </p:nvCxnSpPr>
        <p:spPr>
          <a:xfrm flipH="1" rot="10800000">
            <a:off x="6340100" y="2823425"/>
            <a:ext cx="3057600" cy="66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18"/>
          <p:cNvCxnSpPr/>
          <p:nvPr/>
        </p:nvCxnSpPr>
        <p:spPr>
          <a:xfrm flipH="1" rot="10800000">
            <a:off x="7773175" y="3069900"/>
            <a:ext cx="1935000" cy="31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4" name="Google Shape;2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6913" y="6131263"/>
            <a:ext cx="2847574" cy="95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18"/>
          <p:cNvCxnSpPr>
            <a:stCxn id="230" idx="2"/>
            <a:endCxn id="234" idx="0"/>
          </p:cNvCxnSpPr>
          <p:nvPr/>
        </p:nvCxnSpPr>
        <p:spPr>
          <a:xfrm>
            <a:off x="11800700" y="3069275"/>
            <a:ext cx="0" cy="306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18"/>
          <p:cNvSpPr/>
          <p:nvPr/>
        </p:nvSpPr>
        <p:spPr>
          <a:xfrm>
            <a:off x="9032750" y="7108050"/>
            <a:ext cx="5535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b="1"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No need to choose from 4 variants</a:t>
            </a:r>
            <a:endParaRPr b="1"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2" name="Google Shape;2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4" name="Google Shape;2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4538525" y="256825"/>
            <a:ext cx="915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5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Triangulation</a:t>
            </a:r>
            <a:endParaRPr b="0" i="0" sz="45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850" y="3792750"/>
            <a:ext cx="7083925" cy="43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/>
          <p:nvPr/>
        </p:nvSpPr>
        <p:spPr>
          <a:xfrm>
            <a:off x="4740750" y="1269625"/>
            <a:ext cx="217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2D point Y</a:t>
            </a: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1 (extracted point)</a:t>
            </a:r>
            <a:r>
              <a:rPr lang="en-US" sz="17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7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4538525" y="2177175"/>
            <a:ext cx="208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2D point Y2</a:t>
            </a:r>
            <a:b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(matched point)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50" name="Google Shape;250;p19"/>
          <p:cNvCxnSpPr>
            <a:stCxn id="248" idx="3"/>
          </p:cNvCxnSpPr>
          <p:nvPr/>
        </p:nvCxnSpPr>
        <p:spPr>
          <a:xfrm>
            <a:off x="6916650" y="1623625"/>
            <a:ext cx="1421100" cy="48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19"/>
          <p:cNvCxnSpPr>
            <a:stCxn id="252" idx="3"/>
          </p:cNvCxnSpPr>
          <p:nvPr/>
        </p:nvCxnSpPr>
        <p:spPr>
          <a:xfrm flipH="1" rot="10800000">
            <a:off x="6188850" y="2908950"/>
            <a:ext cx="2080800" cy="52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19"/>
          <p:cNvSpPr txBox="1"/>
          <p:nvPr/>
        </p:nvSpPr>
        <p:spPr>
          <a:xfrm>
            <a:off x="8469200" y="2177175"/>
            <a:ext cx="208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Complex linear decomposition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" name="Google Shape;254;p19"/>
          <p:cNvCxnSpPr>
            <a:stCxn id="253" idx="3"/>
            <a:endCxn id="255" idx="1"/>
          </p:cNvCxnSpPr>
          <p:nvPr/>
        </p:nvCxnSpPr>
        <p:spPr>
          <a:xfrm>
            <a:off x="10550000" y="2531175"/>
            <a:ext cx="155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19"/>
          <p:cNvSpPr txBox="1"/>
          <p:nvPr/>
        </p:nvSpPr>
        <p:spPr>
          <a:xfrm>
            <a:off x="12105196" y="2307975"/>
            <a:ext cx="144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3D point X</a:t>
            </a:r>
            <a:r>
              <a:rPr lang="en-US" sz="17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7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5140100" y="4480150"/>
            <a:ext cx="91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 txBox="1"/>
          <p:nvPr/>
        </p:nvSpPr>
        <p:spPr>
          <a:xfrm>
            <a:off x="4740750" y="3084750"/>
            <a:ext cx="144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Projection matrices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57" name="Google Shape;257;p19"/>
          <p:cNvCxnSpPr>
            <a:stCxn id="249" idx="3"/>
          </p:cNvCxnSpPr>
          <p:nvPr/>
        </p:nvCxnSpPr>
        <p:spPr>
          <a:xfrm flipH="1" rot="10800000">
            <a:off x="6619325" y="2500875"/>
            <a:ext cx="1531500" cy="3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1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/>
          <p:nvPr/>
        </p:nvSpPr>
        <p:spPr>
          <a:xfrm>
            <a:off x="749100" y="446950"/>
            <a:ext cx="13132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Bundle adjustment (expectations)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0"/>
          <p:cNvSpPr txBox="1"/>
          <p:nvPr>
            <p:ph idx="12" type="sldNum"/>
          </p:nvPr>
        </p:nvSpPr>
        <p:spPr>
          <a:xfrm>
            <a:off x="4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00" y="1812425"/>
            <a:ext cx="6255743" cy="547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0"/>
          <p:cNvCxnSpPr>
            <a:stCxn id="267" idx="3"/>
            <a:endCxn id="269" idx="1"/>
          </p:cNvCxnSpPr>
          <p:nvPr/>
        </p:nvCxnSpPr>
        <p:spPr>
          <a:xfrm>
            <a:off x="7004843" y="4549550"/>
            <a:ext cx="620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29562" l="0" r="32718" t="0"/>
          <a:stretch/>
        </p:blipFill>
        <p:spPr>
          <a:xfrm>
            <a:off x="7625550" y="1812425"/>
            <a:ext cx="6361764" cy="54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400950" y="556525"/>
            <a:ext cx="13689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Bundle adjustment (reality)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8" name="Google Shape;278;p21"/>
          <p:cNvSpPr txBox="1"/>
          <p:nvPr>
            <p:ph idx="12" type="sldNum"/>
          </p:nvPr>
        </p:nvSpPr>
        <p:spPr>
          <a:xfrm>
            <a:off x="4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8003925" y="6487025"/>
            <a:ext cx="59178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(floor is slightly smothered, 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objects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are collided)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" name="Google Shape;280;p21"/>
          <p:cNvCxnSpPr>
            <a:stCxn id="281" idx="3"/>
            <a:endCxn id="282" idx="1"/>
          </p:cNvCxnSpPr>
          <p:nvPr/>
        </p:nvCxnSpPr>
        <p:spPr>
          <a:xfrm>
            <a:off x="7051900" y="4234815"/>
            <a:ext cx="78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 b="0" l="8433" r="14619" t="12838"/>
          <a:stretch/>
        </p:blipFill>
        <p:spPr>
          <a:xfrm>
            <a:off x="7834963" y="2091188"/>
            <a:ext cx="6255726" cy="42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4">
            <a:alphaModFix/>
          </a:blip>
          <a:srcRect b="0" l="9025" r="13038" t="11785"/>
          <a:stretch/>
        </p:blipFill>
        <p:spPr>
          <a:xfrm>
            <a:off x="400950" y="2091168"/>
            <a:ext cx="6650950" cy="4287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-71675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" name="Google Shape;31;p4"/>
          <p:cNvPicPr preferRelativeResize="0"/>
          <p:nvPr/>
        </p:nvPicPr>
        <p:blipFill rotWithShape="1">
          <a:blip r:embed="rId4">
            <a:alphaModFix/>
          </a:blip>
          <a:srcRect b="0" l="24023" r="0" t="0"/>
          <a:stretch/>
        </p:blipFill>
        <p:spPr>
          <a:xfrm>
            <a:off x="10462150" y="-71675"/>
            <a:ext cx="4168249" cy="83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280450" y="385125"/>
            <a:ext cx="97617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8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What Indoor SLAM is</a:t>
            </a:r>
            <a:endParaRPr b="0" i="0" sz="48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03475" y="7599400"/>
            <a:ext cx="405600" cy="4578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75" y="1826375"/>
            <a:ext cx="9761733" cy="54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8" name="Google Shape;2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349300" y="247275"/>
            <a:ext cx="68193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200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Robust main cycle</a:t>
            </a:r>
            <a:endParaRPr b="1" sz="4200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4371400" y="2051738"/>
            <a:ext cx="7614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t/>
            </a:r>
            <a:endParaRPr b="1" sz="10000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2" name="Google Shape;292;p22"/>
          <p:cNvSpPr txBox="1"/>
          <p:nvPr>
            <p:ph idx="12" type="sldNum"/>
          </p:nvPr>
        </p:nvSpPr>
        <p:spPr>
          <a:xfrm>
            <a:off x="4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925" y="1776975"/>
            <a:ext cx="12242451" cy="15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5910" y="247263"/>
            <a:ext cx="1376825" cy="1340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2"/>
          <p:cNvCxnSpPr>
            <a:stCxn id="294" idx="1"/>
          </p:cNvCxnSpPr>
          <p:nvPr/>
        </p:nvCxnSpPr>
        <p:spPr>
          <a:xfrm flipH="1">
            <a:off x="6007910" y="917275"/>
            <a:ext cx="2568000" cy="86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2"/>
          <p:cNvSpPr/>
          <p:nvPr/>
        </p:nvSpPr>
        <p:spPr>
          <a:xfrm>
            <a:off x="1130150" y="7668750"/>
            <a:ext cx="4880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Without horse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8462125" y="7715450"/>
            <a:ext cx="4880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With horse (</a:t>
            </a:r>
            <a:r>
              <a:rPr b="1"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it's ignored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22"/>
          <p:cNvPicPr preferRelativeResize="0"/>
          <p:nvPr/>
        </p:nvPicPr>
        <p:blipFill rotWithShape="1">
          <a:blip r:embed="rId6">
            <a:alphaModFix/>
          </a:blip>
          <a:srcRect b="7262" l="11819" r="7723" t="13972"/>
          <a:stretch/>
        </p:blipFill>
        <p:spPr>
          <a:xfrm>
            <a:off x="1349925" y="3588031"/>
            <a:ext cx="5380075" cy="401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 rotWithShape="1">
          <a:blip r:embed="rId7">
            <a:alphaModFix/>
          </a:blip>
          <a:srcRect b="5590" l="6695" r="10536" t="14320"/>
          <a:stretch/>
        </p:blipFill>
        <p:spPr>
          <a:xfrm>
            <a:off x="8212288" y="3676844"/>
            <a:ext cx="5380075" cy="3974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6" name="Google Shape;3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EEFF5"/>
              </a:highlight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5574574" y="12"/>
            <a:ext cx="74775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5249"/>
              <a:buFont typeface="Barlow"/>
              <a:buNone/>
            </a:pPr>
            <a:r>
              <a:t/>
            </a:r>
            <a:endParaRPr b="0" i="0" sz="524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3"/>
          <p:cNvSpPr txBox="1"/>
          <p:nvPr>
            <p:ph idx="12" type="sldNum"/>
          </p:nvPr>
        </p:nvSpPr>
        <p:spPr>
          <a:xfrm>
            <a:off x="-10474" y="7599600"/>
            <a:ext cx="6675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657025" y="486000"/>
            <a:ext cx="13665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2.5D Triangulation (the one about real triangles)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11" name="Google Shape;3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650" y="2558938"/>
            <a:ext cx="4852050" cy="35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 rotWithShape="1">
          <a:blip r:embed="rId5">
            <a:alphaModFix/>
          </a:blip>
          <a:srcRect b="0" l="4752" r="0" t="0"/>
          <a:stretch/>
        </p:blipFill>
        <p:spPr>
          <a:xfrm>
            <a:off x="9555676" y="2724550"/>
            <a:ext cx="4728500" cy="33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3"/>
          <p:cNvSpPr/>
          <p:nvPr/>
        </p:nvSpPr>
        <p:spPr>
          <a:xfrm>
            <a:off x="4749675" y="6149763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Find best fitting plane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9516913" y="6149763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Project points on it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568925" y="1571613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b="1" lang="en-US" sz="26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b="1" lang="en-US" sz="26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  <a:r>
              <a:rPr b="1" lang="en-US" sz="26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steps:</a:t>
            </a:r>
            <a:endParaRPr b="1" sz="26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214875" y="6149763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Clusterize the points 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(just an example)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176" y="2988675"/>
            <a:ext cx="4439950" cy="28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4" name="Google Shape;3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 txBox="1"/>
          <p:nvPr>
            <p:ph idx="12" type="sldNum"/>
          </p:nvPr>
        </p:nvSpPr>
        <p:spPr>
          <a:xfrm>
            <a:off x="-10474" y="7599600"/>
            <a:ext cx="6675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256650" y="420575"/>
            <a:ext cx="136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Delaunay</a:t>
            </a: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 triangulation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50" y="1760450"/>
            <a:ext cx="4265950" cy="49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2050" y="1665900"/>
            <a:ext cx="4410379" cy="5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/>
          <p:nvPr/>
        </p:nvSpPr>
        <p:spPr>
          <a:xfrm>
            <a:off x="-13375" y="6975263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Source image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24"/>
          <p:cNvSpPr/>
          <p:nvPr/>
        </p:nvSpPr>
        <p:spPr>
          <a:xfrm>
            <a:off x="4696050" y="6975263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xtracted f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eatures 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24"/>
          <p:cNvSpPr/>
          <p:nvPr/>
        </p:nvSpPr>
        <p:spPr>
          <a:xfrm>
            <a:off x="9502050" y="6890138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Triangulated points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(literally connected by triangles)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350" y="1703250"/>
            <a:ext cx="4265950" cy="5036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0" name="Google Shape;3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/>
          <p:nvPr/>
        </p:nvSpPr>
        <p:spPr>
          <a:xfrm>
            <a:off x="-10475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EEFF5"/>
              </a:highlight>
            </a:endParaRPr>
          </a:p>
        </p:txBody>
      </p:sp>
      <p:sp>
        <p:nvSpPr>
          <p:cNvPr id="342" name="Google Shape;342;p25"/>
          <p:cNvSpPr/>
          <p:nvPr/>
        </p:nvSpPr>
        <p:spPr>
          <a:xfrm>
            <a:off x="5574574" y="12"/>
            <a:ext cx="74775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5249"/>
              <a:buFont typeface="Barlow"/>
              <a:buNone/>
            </a:pPr>
            <a:r>
              <a:t/>
            </a:r>
            <a:endParaRPr b="0" i="0" sz="524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5"/>
          <p:cNvSpPr txBox="1"/>
          <p:nvPr>
            <p:ph idx="12" type="sldNum"/>
          </p:nvPr>
        </p:nvSpPr>
        <p:spPr>
          <a:xfrm>
            <a:off x="-10474" y="7599600"/>
            <a:ext cx="6675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657025" y="486000"/>
            <a:ext cx="13665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2.5D Triangulation (the one about real triangles)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45" name="Google Shape;345;p25"/>
          <p:cNvPicPr preferRelativeResize="0"/>
          <p:nvPr/>
        </p:nvPicPr>
        <p:blipFill rotWithShape="1">
          <a:blip r:embed="rId4">
            <a:alphaModFix/>
          </a:blip>
          <a:srcRect b="0" l="12410" r="8494" t="9950"/>
          <a:stretch/>
        </p:blipFill>
        <p:spPr>
          <a:xfrm>
            <a:off x="1743350" y="2573486"/>
            <a:ext cx="4362392" cy="3590825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sp>
        <p:nvSpPr>
          <p:cNvPr id="346" name="Google Shape;346;p25"/>
          <p:cNvSpPr/>
          <p:nvPr/>
        </p:nvSpPr>
        <p:spPr>
          <a:xfrm>
            <a:off x="1521538" y="6114163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Triangulate points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25"/>
          <p:cNvSpPr/>
          <p:nvPr/>
        </p:nvSpPr>
        <p:spPr>
          <a:xfrm>
            <a:off x="568925" y="1571613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b="1" lang="en-US" sz="26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Another 2</a:t>
            </a:r>
            <a:r>
              <a:rPr b="1" lang="en-US" sz="26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simple steps:</a:t>
            </a:r>
            <a:endParaRPr b="1" sz="26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25"/>
          <p:cNvSpPr/>
          <p:nvPr/>
        </p:nvSpPr>
        <p:spPr>
          <a:xfrm>
            <a:off x="7502563" y="6114163"/>
            <a:ext cx="4806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Recover original positions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9588" y="2460100"/>
            <a:ext cx="46767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5" name="Google Shape;3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7" name="Google Shape;35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/>
          <p:nvPr/>
        </p:nvSpPr>
        <p:spPr>
          <a:xfrm>
            <a:off x="3934700" y="156550"/>
            <a:ext cx="10157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36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This term improvements</a:t>
            </a:r>
            <a:endParaRPr b="0" i="0" sz="3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60" name="Google Shape;360;p2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3934700" y="851050"/>
            <a:ext cx="94773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Montserrat"/>
              <a:buAutoNum type="arabicPeriod"/>
            </a:pPr>
            <a:r>
              <a:rPr lang="en-US" sz="23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Increased accuracy by new transition estimation method</a:t>
            </a:r>
            <a:endParaRPr sz="23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Montserrat"/>
              <a:buAutoNum type="arabicPeriod"/>
            </a:pPr>
            <a:r>
              <a:rPr lang="en-US" sz="23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Speed up with the CUDA module and multithreading</a:t>
            </a:r>
            <a:endParaRPr sz="23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Montserrat"/>
              <a:buAutoNum type="arabicPeriod"/>
            </a:pPr>
            <a:r>
              <a:rPr lang="en-US" sz="23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New powerful visualizer with triangles</a:t>
            </a:r>
            <a:endParaRPr sz="23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201" y="4587050"/>
            <a:ext cx="2555699" cy="35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6"/>
          <p:cNvSpPr txBox="1"/>
          <p:nvPr/>
        </p:nvSpPr>
        <p:spPr>
          <a:xfrm>
            <a:off x="4868288" y="4129725"/>
            <a:ext cx="2281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4:19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26"/>
          <p:cNvSpPr txBox="1"/>
          <p:nvPr/>
        </p:nvSpPr>
        <p:spPr>
          <a:xfrm>
            <a:off x="10002513" y="4062813"/>
            <a:ext cx="2281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4:20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6775" y="2425810"/>
            <a:ext cx="1741501" cy="130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500" y="2425779"/>
            <a:ext cx="1741501" cy="130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82225" y="2411129"/>
            <a:ext cx="1741501" cy="1306145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cxnSp>
        <p:nvCxnSpPr>
          <p:cNvPr id="368" name="Google Shape;368;p26"/>
          <p:cNvCxnSpPr>
            <a:stCxn id="366" idx="2"/>
          </p:cNvCxnSpPr>
          <p:nvPr/>
        </p:nvCxnSpPr>
        <p:spPr>
          <a:xfrm flipH="1">
            <a:off x="6489751" y="3731924"/>
            <a:ext cx="1660500" cy="4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26"/>
          <p:cNvCxnSpPr>
            <a:stCxn id="366" idx="2"/>
          </p:cNvCxnSpPr>
          <p:nvPr/>
        </p:nvCxnSpPr>
        <p:spPr>
          <a:xfrm>
            <a:off x="8150251" y="3731924"/>
            <a:ext cx="2328600" cy="41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0" name="Google Shape;370;p26"/>
          <p:cNvPicPr preferRelativeResize="0"/>
          <p:nvPr/>
        </p:nvPicPr>
        <p:blipFill rotWithShape="1">
          <a:blip r:embed="rId9">
            <a:alphaModFix/>
          </a:blip>
          <a:srcRect b="8313" l="9725" r="9499" t="8221"/>
          <a:stretch/>
        </p:blipFill>
        <p:spPr>
          <a:xfrm>
            <a:off x="9074475" y="4587050"/>
            <a:ext cx="4137576" cy="35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7" name="Google Shape;3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7"/>
          <p:cNvSpPr/>
          <p:nvPr/>
        </p:nvSpPr>
        <p:spPr>
          <a:xfrm>
            <a:off x="877799" y="243264"/>
            <a:ext cx="8336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7"/>
          <p:cNvSpPr txBox="1"/>
          <p:nvPr>
            <p:ph idx="12" type="sldNum"/>
          </p:nvPr>
        </p:nvSpPr>
        <p:spPr>
          <a:xfrm>
            <a:off x="4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27"/>
          <p:cNvSpPr txBox="1"/>
          <p:nvPr/>
        </p:nvSpPr>
        <p:spPr>
          <a:xfrm>
            <a:off x="877800" y="1118400"/>
            <a:ext cx="9511500" cy="6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Main results: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Montserrat"/>
              <a:buAutoNum type="arabicPeriod"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Learnt a lot of new technologies in CV and C++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Montserrat"/>
              <a:buAutoNum type="arabicPeriod"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Mastered 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management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Montserrat"/>
              <a:buAutoNum type="arabicPeriod"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Got </a:t>
            </a:r>
            <a:r>
              <a:rPr b="1"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good enough reconstruction results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in some cases despite the most tedious process of selecting parameters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Interesting numbers: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Montserrat"/>
              <a:buAutoNum type="arabicPeriod"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477 commits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Montserrat"/>
              <a:buAutoNum type="arabicPeriod"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~6 GB data sources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Montserrat"/>
              <a:buAutoNum type="arabicPeriod"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80+ completed tasks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Montserrat"/>
              <a:buAutoNum type="arabicPeriod"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3 broken minds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Montserrat"/>
              <a:buAutoNum type="arabicPeriod"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0 desires to work with CV anymore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6" name="Google Shape;3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8" name="Google Shape;38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/>
          <p:nvPr/>
        </p:nvSpPr>
        <p:spPr>
          <a:xfrm>
            <a:off x="246450" y="797375"/>
            <a:ext cx="85563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6300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Thanks</a:t>
            </a:r>
            <a:r>
              <a:rPr b="1" lang="en-US" sz="6300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 for attention!</a:t>
            </a:r>
            <a:endParaRPr b="0" i="0" sz="6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998800" y="5473900"/>
            <a:ext cx="28575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Task board </a:t>
            </a:r>
            <a:endParaRPr sz="20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t/>
            </a:r>
            <a:endParaRPr sz="20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050" y="25138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/>
          <p:nvPr/>
        </p:nvSpPr>
        <p:spPr>
          <a:xfrm>
            <a:off x="4719050" y="5473900"/>
            <a:ext cx="28575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sz="20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925" y="25138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 txBox="1"/>
          <p:nvPr>
            <p:ph idx="12" type="sldNum"/>
          </p:nvPr>
        </p:nvSpPr>
        <p:spPr>
          <a:xfrm>
            <a:off x="4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998925" y="6473150"/>
            <a:ext cx="65775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4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Let’s go to the </a:t>
            </a:r>
            <a:r>
              <a:rPr b="1" lang="en-US" sz="24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24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0" y="36875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5">
            <a:alphaModFix/>
          </a:blip>
          <a:srcRect b="0" l="0" r="20280" t="901"/>
          <a:stretch/>
        </p:blipFill>
        <p:spPr>
          <a:xfrm>
            <a:off x="0" y="73750"/>
            <a:ext cx="2701850" cy="81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>
            <a:off x="3934700" y="156550"/>
            <a:ext cx="10157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800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The relevance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2250" y="4181906"/>
            <a:ext cx="5931264" cy="3953217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sp>
        <p:nvSpPr>
          <p:cNvPr id="47" name="Google Shape;47;p5"/>
          <p:cNvSpPr txBox="1"/>
          <p:nvPr/>
        </p:nvSpPr>
        <p:spPr>
          <a:xfrm>
            <a:off x="10369175" y="5911063"/>
            <a:ext cx="179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 life</a:t>
            </a:r>
            <a:endParaRPr b="1"/>
          </a:p>
        </p:txBody>
      </p:sp>
      <p:cxnSp>
        <p:nvCxnSpPr>
          <p:cNvPr id="48" name="Google Shape;48;p5"/>
          <p:cNvCxnSpPr/>
          <p:nvPr/>
        </p:nvCxnSpPr>
        <p:spPr>
          <a:xfrm>
            <a:off x="6697538" y="2873438"/>
            <a:ext cx="1793400" cy="1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" name="Google Shape;49;p5"/>
          <p:cNvSpPr txBox="1"/>
          <p:nvPr/>
        </p:nvSpPr>
        <p:spPr>
          <a:xfrm>
            <a:off x="5298350" y="2604788"/>
            <a:ext cx="139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GTA 5</a:t>
            </a:r>
            <a:endParaRPr b="1"/>
          </a:p>
        </p:txBody>
      </p:sp>
      <p:cxnSp>
        <p:nvCxnSpPr>
          <p:cNvPr id="50" name="Google Shape;50;p5"/>
          <p:cNvCxnSpPr/>
          <p:nvPr/>
        </p:nvCxnSpPr>
        <p:spPr>
          <a:xfrm rot="10800000">
            <a:off x="8959675" y="6178975"/>
            <a:ext cx="1325700" cy="1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" name="Google Shape;51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1925" y="1131950"/>
            <a:ext cx="5715474" cy="35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3576450" y="394850"/>
            <a:ext cx="74775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200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Implement Indoor SLAM</a:t>
            </a:r>
            <a:endParaRPr b="1" sz="4200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8628100" y="2903063"/>
            <a:ext cx="7614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10000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sz="10000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4">
            <a:alphaModFix/>
          </a:blip>
          <a:srcRect b="11294" l="24487" r="23915" t="10647"/>
          <a:stretch/>
        </p:blipFill>
        <p:spPr>
          <a:xfrm>
            <a:off x="7917525" y="2586412"/>
            <a:ext cx="2484199" cy="2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5">
            <a:alphaModFix/>
          </a:blip>
          <a:srcRect b="0" l="0" r="0" t="606"/>
          <a:stretch/>
        </p:blipFill>
        <p:spPr>
          <a:xfrm>
            <a:off x="9992275" y="2569600"/>
            <a:ext cx="3601402" cy="309039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/>
          <p:nvPr/>
        </p:nvSpPr>
        <p:spPr>
          <a:xfrm rot="5400000">
            <a:off x="8246800" y="3588450"/>
            <a:ext cx="1524000" cy="1052700"/>
          </a:xfrm>
          <a:prstGeom prst="rightArrow">
            <a:avLst>
              <a:gd fmla="val 19569" name="adj1"/>
              <a:gd fmla="val 68374" name="adj2"/>
            </a:avLst>
          </a:prstGeom>
          <a:solidFill>
            <a:srgbClr val="396AF1"/>
          </a:solidFill>
          <a:ln cap="flat" cmpd="sng" w="28575">
            <a:solidFill>
              <a:srgbClr val="EEEF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6">
            <a:alphaModFix/>
          </a:blip>
          <a:srcRect b="15133" l="0" r="0" t="12768"/>
          <a:stretch/>
        </p:blipFill>
        <p:spPr>
          <a:xfrm>
            <a:off x="8571238" y="3811300"/>
            <a:ext cx="4633316" cy="2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4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1350" y="1604325"/>
            <a:ext cx="5753100" cy="57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/>
        </p:nvSpPr>
        <p:spPr>
          <a:xfrm>
            <a:off x="877800" y="2671800"/>
            <a:ext cx="68985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Char char="●"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Opencv has a lot of built-in functions we need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Char char="●"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C++ can give us high processing </a:t>
            </a: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Char char="●"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combination gives a great programming challenging experience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396AF1"/>
              </a:solidFill>
            </a:endParaRPr>
          </a:p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4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6" name="Google Shape;76;p7"/>
          <p:cNvPicPr preferRelativeResize="0"/>
          <p:nvPr/>
        </p:nvPicPr>
        <p:blipFill rotWithShape="1">
          <a:blip r:embed="rId4">
            <a:alphaModFix/>
          </a:blip>
          <a:srcRect b="0" l="17857" r="0" t="0"/>
          <a:stretch/>
        </p:blipFill>
        <p:spPr>
          <a:xfrm>
            <a:off x="10123925" y="0"/>
            <a:ext cx="450647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3650" y="218925"/>
            <a:ext cx="6247100" cy="77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674500" y="451300"/>
            <a:ext cx="12816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6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Feature extraction</a:t>
            </a:r>
            <a:endParaRPr b="1" sz="46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 b="0" l="-4400" r="4400" t="1903"/>
          <a:stretch/>
        </p:blipFill>
        <p:spPr>
          <a:xfrm>
            <a:off x="331000" y="3685200"/>
            <a:ext cx="9267375" cy="43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8"/>
          <p:cNvSpPr txBox="1"/>
          <p:nvPr/>
        </p:nvSpPr>
        <p:spPr>
          <a:xfrm>
            <a:off x="1686450" y="2108650"/>
            <a:ext cx="300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Choose candidate         pixel P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8"/>
          <p:cNvSpPr txBox="1"/>
          <p:nvPr/>
        </p:nvSpPr>
        <p:spPr>
          <a:xfrm>
            <a:off x="6030300" y="2108650"/>
            <a:ext cx="328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Compare the intensity with circle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" name="Google Shape;89;p8"/>
          <p:cNvCxnSpPr>
            <a:stCxn id="87" idx="3"/>
            <a:endCxn id="88" idx="1"/>
          </p:cNvCxnSpPr>
          <p:nvPr/>
        </p:nvCxnSpPr>
        <p:spPr>
          <a:xfrm>
            <a:off x="4691850" y="2570350"/>
            <a:ext cx="133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8"/>
          <p:cNvSpPr/>
          <p:nvPr/>
        </p:nvSpPr>
        <p:spPr>
          <a:xfrm>
            <a:off x="9343150" y="2781950"/>
            <a:ext cx="2516050" cy="2906775"/>
          </a:xfrm>
          <a:custGeom>
            <a:rect b="b" l="l" r="r" t="t"/>
            <a:pathLst>
              <a:path extrusionOk="0" h="116271" w="100642">
                <a:moveTo>
                  <a:pt x="0" y="0"/>
                </a:moveTo>
                <a:cubicBezTo>
                  <a:pt x="11824" y="5036"/>
                  <a:pt x="54742" y="14671"/>
                  <a:pt x="70945" y="30217"/>
                </a:cubicBezTo>
                <a:cubicBezTo>
                  <a:pt x="87148" y="45764"/>
                  <a:pt x="92293" y="78937"/>
                  <a:pt x="97220" y="93279"/>
                </a:cubicBezTo>
                <a:cubicBezTo>
                  <a:pt x="102147" y="107621"/>
                  <a:pt x="99958" y="112439"/>
                  <a:pt x="100505" y="11627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91" name="Google Shape;91;p8"/>
          <p:cNvCxnSpPr/>
          <p:nvPr/>
        </p:nvCxnSpPr>
        <p:spPr>
          <a:xfrm flipH="1">
            <a:off x="11842700" y="5615475"/>
            <a:ext cx="16500" cy="65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8"/>
          <p:cNvSpPr txBox="1"/>
          <p:nvPr/>
        </p:nvSpPr>
        <p:spPr>
          <a:xfrm>
            <a:off x="10210550" y="6415925"/>
            <a:ext cx="32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Montserrat"/>
                <a:ea typeface="Montserrat"/>
                <a:cs typeface="Montserrat"/>
                <a:sym typeface="Montserrat"/>
              </a:rPr>
              <a:t>SKIP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" name="Google Shape;93;p8"/>
          <p:cNvCxnSpPr/>
          <p:nvPr/>
        </p:nvCxnSpPr>
        <p:spPr>
          <a:xfrm flipH="1" rot="10800000">
            <a:off x="9343250" y="2552050"/>
            <a:ext cx="2155800" cy="1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8"/>
          <p:cNvSpPr txBox="1"/>
          <p:nvPr/>
        </p:nvSpPr>
        <p:spPr>
          <a:xfrm>
            <a:off x="11733350" y="2280400"/>
            <a:ext cx="175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EXTRACT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8"/>
          <p:cNvSpPr txBox="1"/>
          <p:nvPr>
            <p:ph idx="12" type="sldNum"/>
          </p:nvPr>
        </p:nvSpPr>
        <p:spPr>
          <a:xfrm>
            <a:off x="13625425" y="7499050"/>
            <a:ext cx="7710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919334" y="338725"/>
            <a:ext cx="12923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Feature extracting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13842600" y="7676700"/>
            <a:ext cx="787800" cy="5529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3195"/>
            <a:ext cx="14630400" cy="752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2886225" y="169100"/>
            <a:ext cx="10680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Feature tracking using 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i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Least Sum of Differences</a:t>
            </a: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 algorithm 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t/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5">
            <a:alphaModFix/>
          </a:blip>
          <a:srcRect b="13152" l="23782" r="27029" t="21832"/>
          <a:stretch/>
        </p:blipFill>
        <p:spPr>
          <a:xfrm>
            <a:off x="6751350" y="2067714"/>
            <a:ext cx="6815299" cy="5067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/>
          <p:nvPr/>
        </p:nvSpPr>
        <p:spPr>
          <a:xfrm>
            <a:off x="2520350" y="2067725"/>
            <a:ext cx="3969600" cy="25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We propose feature in the second frame moved within some </a:t>
            </a:r>
            <a:r>
              <a:rPr b="1" lang="en-US" sz="23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search region 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with radius </a:t>
            </a:r>
            <a:r>
              <a:rPr b="1"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t/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0"/>
          <p:cNvSpPr/>
          <p:nvPr/>
        </p:nvSpPr>
        <p:spPr>
          <a:xfrm>
            <a:off x="8000488" y="7308575"/>
            <a:ext cx="43170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feature’s search region.</a:t>
            </a:r>
            <a:endParaRPr sz="225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t/>
            </a:r>
            <a:endParaRPr sz="225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10"/>
          <p:cNvPicPr preferRelativeResize="0"/>
          <p:nvPr/>
        </p:nvPicPr>
        <p:blipFill rotWithShape="1">
          <a:blip r:embed="rId6">
            <a:alphaModFix/>
          </a:blip>
          <a:srcRect b="0" l="36362" r="36359" t="0"/>
          <a:stretch/>
        </p:blipFill>
        <p:spPr>
          <a:xfrm>
            <a:off x="0" y="0"/>
            <a:ext cx="224490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" name="Google Shape;119;p10"/>
          <p:cNvCxnSpPr/>
          <p:nvPr/>
        </p:nvCxnSpPr>
        <p:spPr>
          <a:xfrm>
            <a:off x="1375" y="30025"/>
            <a:ext cx="14671500" cy="8201100"/>
          </a:xfrm>
          <a:prstGeom prst="straightConnector1">
            <a:avLst/>
          </a:prstGeom>
          <a:noFill/>
          <a:ln cap="flat" cmpd="sng" w="1524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0"/>
          <p:cNvCxnSpPr/>
          <p:nvPr/>
        </p:nvCxnSpPr>
        <p:spPr>
          <a:xfrm flipH="1" rot="10800000">
            <a:off x="1375" y="30150"/>
            <a:ext cx="14628900" cy="8201100"/>
          </a:xfrm>
          <a:prstGeom prst="straightConnector1">
            <a:avLst/>
          </a:prstGeom>
          <a:noFill/>
          <a:ln cap="flat" cmpd="sng" w="1524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/>
          <p:nvPr/>
        </p:nvSpPr>
        <p:spPr>
          <a:xfrm>
            <a:off x="0" y="-9935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1975050" y="252475"/>
            <a:ext cx="10680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F</a:t>
            </a:r>
            <a:r>
              <a:rPr b="1" lang="en-US" sz="4374">
                <a:solidFill>
                  <a:srgbClr val="396AF1"/>
                </a:solidFill>
                <a:latin typeface="Barlow"/>
                <a:ea typeface="Barlow"/>
                <a:cs typeface="Barlow"/>
                <a:sym typeface="Barlow"/>
              </a:rPr>
              <a:t>eature matching </a:t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96AF1"/>
              </a:buClr>
              <a:buSzPts val="4374"/>
              <a:buFont typeface="Barlow"/>
              <a:buNone/>
            </a:pPr>
            <a:r>
              <a:t/>
            </a:r>
            <a:endParaRPr b="1" sz="4374">
              <a:solidFill>
                <a:srgbClr val="396AF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" name="Google Shape;129;p1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1975050" y="5822725"/>
            <a:ext cx="33045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Brute-Force</a:t>
            </a: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matching with ORB descriptors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9160900" y="5822725"/>
            <a:ext cx="38673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Montserrat"/>
              <a:buNone/>
            </a:pPr>
            <a:r>
              <a:rPr lang="en-US" sz="2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FLANN based matching with SIFT descriptors</a:t>
            </a:r>
            <a:endParaRPr sz="22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5">
            <a:alphaModFix/>
          </a:blip>
          <a:srcRect b="0" l="9877" r="0" t="0"/>
          <a:stretch/>
        </p:blipFill>
        <p:spPr>
          <a:xfrm>
            <a:off x="143175" y="1521175"/>
            <a:ext cx="6703319" cy="404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6">
            <a:alphaModFix/>
          </a:blip>
          <a:srcRect b="0" l="9877" r="0" t="0"/>
          <a:stretch/>
        </p:blipFill>
        <p:spPr>
          <a:xfrm>
            <a:off x="7411275" y="1521175"/>
            <a:ext cx="6703324" cy="404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